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40469-A736-4217-9841-6BF52EA4117D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D2D36C6-5719-4CA1-9399-AE7AA0832FB1}">
      <dgm:prSet phldrT="[Текст]" phldr="1"/>
      <dgm:spPr/>
      <dgm:t>
        <a:bodyPr/>
        <a:lstStyle/>
        <a:p>
          <a:endParaRPr lang="ru-RU" dirty="0"/>
        </a:p>
      </dgm:t>
    </dgm:pt>
    <dgm:pt modelId="{12E4D2EC-824A-43DB-AA8D-13A82703DCD7}" type="parTrans" cxnId="{B1C09225-1563-405E-B7C3-9D2EDB2CF641}">
      <dgm:prSet/>
      <dgm:spPr/>
      <dgm:t>
        <a:bodyPr/>
        <a:lstStyle/>
        <a:p>
          <a:endParaRPr lang="ru-RU"/>
        </a:p>
      </dgm:t>
    </dgm:pt>
    <dgm:pt modelId="{2B60962D-7A6A-4051-AD77-C7E3B2DC576C}" type="sibTrans" cxnId="{B1C09225-1563-405E-B7C3-9D2EDB2CF641}">
      <dgm:prSet/>
      <dgm:spPr/>
      <dgm:t>
        <a:bodyPr/>
        <a:lstStyle/>
        <a:p>
          <a:endParaRPr lang="ru-RU"/>
        </a:p>
      </dgm:t>
    </dgm:pt>
    <dgm:pt modelId="{A536BE81-D898-4D35-BB67-7C63E36B6C95}">
      <dgm:prSet phldrT="[Текст]" phldr="1"/>
      <dgm:spPr/>
      <dgm:t>
        <a:bodyPr/>
        <a:lstStyle/>
        <a:p>
          <a:endParaRPr lang="ru-RU" dirty="0"/>
        </a:p>
      </dgm:t>
    </dgm:pt>
    <dgm:pt modelId="{D0C809F3-C0BA-4A04-942B-FAA0ED77A054}" type="parTrans" cxnId="{5BE8BDB8-9764-4A19-AF08-10DE59E0FF9D}">
      <dgm:prSet/>
      <dgm:spPr/>
      <dgm:t>
        <a:bodyPr/>
        <a:lstStyle/>
        <a:p>
          <a:endParaRPr lang="ru-RU"/>
        </a:p>
      </dgm:t>
    </dgm:pt>
    <dgm:pt modelId="{D84C2B1D-3342-4FF6-BFFE-611E3DF98D60}" type="sibTrans" cxnId="{5BE8BDB8-9764-4A19-AF08-10DE59E0FF9D}">
      <dgm:prSet/>
      <dgm:spPr/>
      <dgm:t>
        <a:bodyPr/>
        <a:lstStyle/>
        <a:p>
          <a:endParaRPr lang="ru-RU"/>
        </a:p>
      </dgm:t>
    </dgm:pt>
    <dgm:pt modelId="{AEEF1A21-3D11-4156-BEDB-07D0019CFC3E}">
      <dgm:prSet phldrT="[Текст]" phldr="1"/>
      <dgm:spPr/>
      <dgm:t>
        <a:bodyPr/>
        <a:lstStyle/>
        <a:p>
          <a:endParaRPr lang="ru-RU"/>
        </a:p>
      </dgm:t>
    </dgm:pt>
    <dgm:pt modelId="{938B2CCE-793D-4F8A-8182-88AF6F945F3C}" type="parTrans" cxnId="{6893B37E-D4EB-4A1E-9BB5-7053BCB87028}">
      <dgm:prSet/>
      <dgm:spPr/>
      <dgm:t>
        <a:bodyPr/>
        <a:lstStyle/>
        <a:p>
          <a:endParaRPr lang="ru-RU"/>
        </a:p>
      </dgm:t>
    </dgm:pt>
    <dgm:pt modelId="{806C1EB4-7832-48F6-A14C-C34613F71564}" type="sibTrans" cxnId="{6893B37E-D4EB-4A1E-9BB5-7053BCB87028}">
      <dgm:prSet/>
      <dgm:spPr/>
      <dgm:t>
        <a:bodyPr/>
        <a:lstStyle/>
        <a:p>
          <a:endParaRPr lang="ru-RU"/>
        </a:p>
      </dgm:t>
    </dgm:pt>
    <dgm:pt modelId="{5F542594-BE56-49FE-82AF-DF933B78D72A}" type="pres">
      <dgm:prSet presAssocID="{25440469-A736-4217-9841-6BF52EA411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EEDD6-F0B7-491D-9C64-4CC094E020CD}" type="pres">
      <dgm:prSet presAssocID="{25440469-A736-4217-9841-6BF52EA4117D}" presName="dummyMaxCanvas" presStyleCnt="0">
        <dgm:presLayoutVars/>
      </dgm:prSet>
      <dgm:spPr/>
    </dgm:pt>
    <dgm:pt modelId="{501142A3-9E82-448A-A93E-5DB26BAFBC2C}" type="pres">
      <dgm:prSet presAssocID="{25440469-A736-4217-9841-6BF52EA4117D}" presName="ThreeNodes_1" presStyleLbl="node1" presStyleIdx="0" presStyleCnt="3" custScaleX="100817" custScaleY="84143" custLinFactNeighborX="730" custLinFactNeighborY="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27ECB-4038-490D-ABE2-DFED27A64656}" type="pres">
      <dgm:prSet presAssocID="{25440469-A736-4217-9841-6BF52EA4117D}" presName="ThreeNodes_2" presStyleLbl="node1" presStyleIdx="1" presStyleCnt="3" custScaleX="94706" custScaleY="92096" custLinFactNeighborX="-9946" custLinFactNeighborY="-1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26E59-74A8-439B-A65E-EA68D85BAB4D}" type="pres">
      <dgm:prSet presAssocID="{25440469-A736-4217-9841-6BF52EA4117D}" presName="ThreeNodes_3" presStyleLbl="node1" presStyleIdx="2" presStyleCnt="3" custScaleX="91249" custScaleY="132305" custLinFactNeighborX="-19874" custLinFactNeighborY="-1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09E11-F2FB-40D3-93F0-BCDBF697558B}" type="pres">
      <dgm:prSet presAssocID="{25440469-A736-4217-9841-6BF52EA4117D}" presName="ThreeConn_1-2" presStyleLbl="fgAccFollowNode1" presStyleIdx="0" presStyleCnt="2" custScaleX="82934" custScaleY="37050" custLinFactNeighborX="13850" custLinFactNeighborY="-15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99D61-6806-4456-AE3E-420890F6D849}" type="pres">
      <dgm:prSet presAssocID="{25440469-A736-4217-9841-6BF52EA4117D}" presName="ThreeConn_2-3" presStyleLbl="fgAccFollowNode1" presStyleIdx="1" presStyleCnt="2" custScaleX="94764" custScaleY="37183" custLinFactNeighborX="-49769" custLinFactNeighborY="-4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174F4-9C8F-4ABF-88B3-538092572366}" type="pres">
      <dgm:prSet presAssocID="{25440469-A736-4217-9841-6BF52EA411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14A08-163E-46B6-B11F-492F86281DF4}" type="pres">
      <dgm:prSet presAssocID="{25440469-A736-4217-9841-6BF52EA411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18188-A62A-477F-B700-63092EA20BF8}" type="pres">
      <dgm:prSet presAssocID="{25440469-A736-4217-9841-6BF52EA411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870AE2-B8EE-4269-9C42-183D0103942A}" type="presOf" srcId="{25440469-A736-4217-9841-6BF52EA4117D}" destId="{5F542594-BE56-49FE-82AF-DF933B78D72A}" srcOrd="0" destOrd="0" presId="urn:microsoft.com/office/officeart/2005/8/layout/vProcess5"/>
    <dgm:cxn modelId="{B5185E94-0A44-417F-B3FE-279B91911724}" type="presOf" srcId="{2B60962D-7A6A-4051-AD77-C7E3B2DC576C}" destId="{D2A09E11-F2FB-40D3-93F0-BCDBF697558B}" srcOrd="0" destOrd="0" presId="urn:microsoft.com/office/officeart/2005/8/layout/vProcess5"/>
    <dgm:cxn modelId="{E900B94C-85BC-45D9-BF48-0CDD6F8AB24C}" type="presOf" srcId="{A536BE81-D898-4D35-BB67-7C63E36B6C95}" destId="{4F427ECB-4038-490D-ABE2-DFED27A64656}" srcOrd="0" destOrd="0" presId="urn:microsoft.com/office/officeart/2005/8/layout/vProcess5"/>
    <dgm:cxn modelId="{034E11EC-E6BC-4360-B969-530BC63F59CE}" type="presOf" srcId="{ED2D36C6-5719-4CA1-9399-AE7AA0832FB1}" destId="{6A9174F4-9C8F-4ABF-88B3-538092572366}" srcOrd="1" destOrd="0" presId="urn:microsoft.com/office/officeart/2005/8/layout/vProcess5"/>
    <dgm:cxn modelId="{5BE8BDB8-9764-4A19-AF08-10DE59E0FF9D}" srcId="{25440469-A736-4217-9841-6BF52EA4117D}" destId="{A536BE81-D898-4D35-BB67-7C63E36B6C95}" srcOrd="1" destOrd="0" parTransId="{D0C809F3-C0BA-4A04-942B-FAA0ED77A054}" sibTransId="{D84C2B1D-3342-4FF6-BFFE-611E3DF98D60}"/>
    <dgm:cxn modelId="{9D0212DE-1C81-47C6-BE2A-F61325169096}" type="presOf" srcId="{ED2D36C6-5719-4CA1-9399-AE7AA0832FB1}" destId="{501142A3-9E82-448A-A93E-5DB26BAFBC2C}" srcOrd="0" destOrd="0" presId="urn:microsoft.com/office/officeart/2005/8/layout/vProcess5"/>
    <dgm:cxn modelId="{482D48F7-1CE8-408F-9640-19A493222862}" type="presOf" srcId="{AEEF1A21-3D11-4156-BEDB-07D0019CFC3E}" destId="{31D18188-A62A-477F-B700-63092EA20BF8}" srcOrd="1" destOrd="0" presId="urn:microsoft.com/office/officeart/2005/8/layout/vProcess5"/>
    <dgm:cxn modelId="{3BBD6DFF-1DF0-4495-B3AF-D2C89A9ED676}" type="presOf" srcId="{AEEF1A21-3D11-4156-BEDB-07D0019CFC3E}" destId="{BC726E59-74A8-439B-A65E-EA68D85BAB4D}" srcOrd="0" destOrd="0" presId="urn:microsoft.com/office/officeart/2005/8/layout/vProcess5"/>
    <dgm:cxn modelId="{CBD6CF8C-C067-4A05-A766-6C9EEE502BD7}" type="presOf" srcId="{A536BE81-D898-4D35-BB67-7C63E36B6C95}" destId="{FA714A08-163E-46B6-B11F-492F86281DF4}" srcOrd="1" destOrd="0" presId="urn:microsoft.com/office/officeart/2005/8/layout/vProcess5"/>
    <dgm:cxn modelId="{B1C09225-1563-405E-B7C3-9D2EDB2CF641}" srcId="{25440469-A736-4217-9841-6BF52EA4117D}" destId="{ED2D36C6-5719-4CA1-9399-AE7AA0832FB1}" srcOrd="0" destOrd="0" parTransId="{12E4D2EC-824A-43DB-AA8D-13A82703DCD7}" sibTransId="{2B60962D-7A6A-4051-AD77-C7E3B2DC576C}"/>
    <dgm:cxn modelId="{FE8E6CA9-2F0F-41C6-BF7E-12875CF1959C}" type="presOf" srcId="{D84C2B1D-3342-4FF6-BFFE-611E3DF98D60}" destId="{8EC99D61-6806-4456-AE3E-420890F6D849}" srcOrd="0" destOrd="0" presId="urn:microsoft.com/office/officeart/2005/8/layout/vProcess5"/>
    <dgm:cxn modelId="{6893B37E-D4EB-4A1E-9BB5-7053BCB87028}" srcId="{25440469-A736-4217-9841-6BF52EA4117D}" destId="{AEEF1A21-3D11-4156-BEDB-07D0019CFC3E}" srcOrd="2" destOrd="0" parTransId="{938B2CCE-793D-4F8A-8182-88AF6F945F3C}" sibTransId="{806C1EB4-7832-48F6-A14C-C34613F71564}"/>
    <dgm:cxn modelId="{8AD896CD-86AB-430A-837B-93E817709421}" type="presParOf" srcId="{5F542594-BE56-49FE-82AF-DF933B78D72A}" destId="{8C3EEDD6-F0B7-491D-9C64-4CC094E020CD}" srcOrd="0" destOrd="0" presId="urn:microsoft.com/office/officeart/2005/8/layout/vProcess5"/>
    <dgm:cxn modelId="{5CCA2BED-EA1E-4CA5-9A7C-48B2242BBC11}" type="presParOf" srcId="{5F542594-BE56-49FE-82AF-DF933B78D72A}" destId="{501142A3-9E82-448A-A93E-5DB26BAFBC2C}" srcOrd="1" destOrd="0" presId="urn:microsoft.com/office/officeart/2005/8/layout/vProcess5"/>
    <dgm:cxn modelId="{70CD8A28-4B9E-41FC-AD3E-559440DF3240}" type="presParOf" srcId="{5F542594-BE56-49FE-82AF-DF933B78D72A}" destId="{4F427ECB-4038-490D-ABE2-DFED27A64656}" srcOrd="2" destOrd="0" presId="urn:microsoft.com/office/officeart/2005/8/layout/vProcess5"/>
    <dgm:cxn modelId="{D2AA59E4-67E9-4C22-B477-D99AE8F820D9}" type="presParOf" srcId="{5F542594-BE56-49FE-82AF-DF933B78D72A}" destId="{BC726E59-74A8-439B-A65E-EA68D85BAB4D}" srcOrd="3" destOrd="0" presId="urn:microsoft.com/office/officeart/2005/8/layout/vProcess5"/>
    <dgm:cxn modelId="{1ADD2D92-D57F-40FA-B3BC-8B0E413C0448}" type="presParOf" srcId="{5F542594-BE56-49FE-82AF-DF933B78D72A}" destId="{D2A09E11-F2FB-40D3-93F0-BCDBF697558B}" srcOrd="4" destOrd="0" presId="urn:microsoft.com/office/officeart/2005/8/layout/vProcess5"/>
    <dgm:cxn modelId="{8E818ED1-5176-4959-955D-B96EBEEA9B79}" type="presParOf" srcId="{5F542594-BE56-49FE-82AF-DF933B78D72A}" destId="{8EC99D61-6806-4456-AE3E-420890F6D849}" srcOrd="5" destOrd="0" presId="urn:microsoft.com/office/officeart/2005/8/layout/vProcess5"/>
    <dgm:cxn modelId="{62253CC1-ADEB-4791-8B87-8EE6C4F81052}" type="presParOf" srcId="{5F542594-BE56-49FE-82AF-DF933B78D72A}" destId="{6A9174F4-9C8F-4ABF-88B3-538092572366}" srcOrd="6" destOrd="0" presId="urn:microsoft.com/office/officeart/2005/8/layout/vProcess5"/>
    <dgm:cxn modelId="{29E924A1-8E64-43D7-AF04-322185F482AB}" type="presParOf" srcId="{5F542594-BE56-49FE-82AF-DF933B78D72A}" destId="{FA714A08-163E-46B6-B11F-492F86281DF4}" srcOrd="7" destOrd="0" presId="urn:microsoft.com/office/officeart/2005/8/layout/vProcess5"/>
    <dgm:cxn modelId="{8C92341F-957B-437D-AFAF-920D6C6BC688}" type="presParOf" srcId="{5F542594-BE56-49FE-82AF-DF933B78D72A}" destId="{31D18188-A62A-477F-B700-63092EA20BF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142A3-9E82-448A-A93E-5DB26BAFBC2C}">
      <dsp:nvSpPr>
        <dsp:cNvPr id="0" name=""/>
        <dsp:cNvSpPr/>
      </dsp:nvSpPr>
      <dsp:spPr>
        <a:xfrm>
          <a:off x="31161" y="89317"/>
          <a:ext cx="5975562" cy="1259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68037" y="126193"/>
        <a:ext cx="4362371" cy="1185271"/>
      </dsp:txXfrm>
    </dsp:sp>
    <dsp:sp modelId="{4F427ECB-4038-490D-ABE2-DFED27A64656}">
      <dsp:nvSpPr>
        <dsp:cNvPr id="0" name=""/>
        <dsp:cNvSpPr/>
      </dsp:nvSpPr>
      <dsp:spPr>
        <a:xfrm>
          <a:off x="102467" y="1419282"/>
          <a:ext cx="5613354" cy="1378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142828" y="1459643"/>
        <a:ext cx="4116237" cy="1297301"/>
      </dsp:txXfrm>
    </dsp:sp>
    <dsp:sp modelId="{BC726E59-74A8-439B-A65E-EA68D85BAB4D}">
      <dsp:nvSpPr>
        <dsp:cNvPr id="0" name=""/>
        <dsp:cNvSpPr/>
      </dsp:nvSpPr>
      <dsp:spPr>
        <a:xfrm>
          <a:off x="139454" y="2912776"/>
          <a:ext cx="5408453" cy="197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97436" y="2970758"/>
        <a:ext cx="3927796" cy="1863702"/>
      </dsp:txXfrm>
    </dsp:sp>
    <dsp:sp modelId="{D2A09E11-F2FB-40D3-93F0-BCDBF697558B}">
      <dsp:nvSpPr>
        <dsp:cNvPr id="0" name=""/>
        <dsp:cNvSpPr/>
      </dsp:nvSpPr>
      <dsp:spPr>
        <a:xfrm>
          <a:off x="5184349" y="1172841"/>
          <a:ext cx="806606" cy="3603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365835" y="1172841"/>
        <a:ext cx="443634" cy="271159"/>
      </dsp:txXfrm>
    </dsp:sp>
    <dsp:sp modelId="{8EC99D61-6806-4456-AE3E-420890F6D849}">
      <dsp:nvSpPr>
        <dsp:cNvPr id="0" name=""/>
        <dsp:cNvSpPr/>
      </dsp:nvSpPr>
      <dsp:spPr>
        <a:xfrm>
          <a:off x="5031052" y="2637160"/>
          <a:ext cx="921663" cy="3616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238426" y="2637160"/>
        <a:ext cx="506915" cy="27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3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7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3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7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3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9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7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3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0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6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B636-FCAA-4FFC-A388-E53F907C6291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26F9-1233-4333-876A-617B08879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2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6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diagramData" Target="../diagrams/data1.xml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"/>
            <a:ext cx="12192000" cy="6858000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2890837" y="2184334"/>
            <a:ext cx="9258299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3250" indent="-2962275">
              <a:lnSpc>
                <a:spcPct val="107000"/>
              </a:lnSpc>
              <a:spcAft>
                <a:spcPts val="800"/>
              </a:spcAft>
            </a:pPr>
            <a:endParaRPr lang="ru-RU" sz="1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7974" y="1702718"/>
            <a:ext cx="9258299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3250" indent="-3143250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32242"/>
              </p:ext>
            </p:extLst>
          </p:nvPr>
        </p:nvGraphicFramePr>
        <p:xfrm>
          <a:off x="2315339" y="1420675"/>
          <a:ext cx="9569334" cy="85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84667">
                  <a:extLst>
                    <a:ext uri="{9D8B030D-6E8A-4147-A177-3AD203B41FA5}">
                      <a16:colId xmlns:a16="http://schemas.microsoft.com/office/drawing/2014/main" val="1207249601"/>
                    </a:ext>
                  </a:extLst>
                </a:gridCol>
                <a:gridCol w="4784667">
                  <a:extLst>
                    <a:ext uri="{9D8B030D-6E8A-4147-A177-3AD203B41FA5}">
                      <a16:colId xmlns:a16="http://schemas.microsoft.com/office/drawing/2014/main" val="2706889360"/>
                    </a:ext>
                  </a:extLst>
                </a:gridCol>
              </a:tblGrid>
              <a:tr h="841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деятельности инновационной площадки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совместной деятельности детей как условие позитивной социализации.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инновационной деятельности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условия позитивной социализации детей раннего   и дошкольного возраста.                      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01972"/>
                  </a:ext>
                </a:extLst>
              </a:tr>
            </a:tbl>
          </a:graphicData>
        </a:graphic>
      </p:graphicFrame>
      <p:sp>
        <p:nvSpPr>
          <p:cNvPr id="11" name="Блок-схема: документ 10"/>
          <p:cNvSpPr/>
          <p:nvPr/>
        </p:nvSpPr>
        <p:spPr>
          <a:xfrm>
            <a:off x="9158856" y="2321487"/>
            <a:ext cx="2794829" cy="1097280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Опора на </a:t>
            </a:r>
            <a:r>
              <a:rPr lang="ru-RU" sz="1600" b="1" i="1" dirty="0">
                <a:solidFill>
                  <a:schemeClr val="tx1"/>
                </a:solidFill>
              </a:rPr>
              <a:t>игровые методы </a:t>
            </a:r>
            <a:r>
              <a:rPr lang="ru-RU" sz="1600" dirty="0">
                <a:solidFill>
                  <a:schemeClr val="tx1"/>
                </a:solidFill>
              </a:rPr>
              <a:t>— один из важных принципов </a:t>
            </a:r>
            <a:r>
              <a:rPr lang="ru-RU" sz="1600" b="1" i="1" dirty="0">
                <a:solidFill>
                  <a:schemeClr val="tx1"/>
                </a:solidFill>
              </a:rPr>
              <a:t>Программы «Первые </a:t>
            </a:r>
            <a:r>
              <a:rPr lang="ru-RU" sz="1600" b="1" i="1" dirty="0" smtClean="0">
                <a:solidFill>
                  <a:schemeClr val="tx1"/>
                </a:solidFill>
              </a:rPr>
              <a:t>шаги»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1942" y="2848140"/>
            <a:ext cx="3017378" cy="1753893"/>
            <a:chOff x="150749" y="3030921"/>
            <a:chExt cx="3017378" cy="1758796"/>
          </a:xfrm>
        </p:grpSpPr>
        <p:sp>
          <p:nvSpPr>
            <p:cNvPr id="12" name="Блок-схема: документ 11"/>
            <p:cNvSpPr/>
            <p:nvPr/>
          </p:nvSpPr>
          <p:spPr>
            <a:xfrm>
              <a:off x="191369" y="3030921"/>
              <a:ext cx="2862308" cy="1758796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0749" y="3036237"/>
              <a:ext cx="301737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i="1" dirty="0">
                  <a:solidFill>
                    <a:schemeClr val="accent2">
                      <a:lumMod val="75000"/>
                    </a:schemeClr>
                  </a:solidFill>
                </a:rPr>
                <a:t>Программа «Первые шаги» </a:t>
              </a:r>
              <a:r>
                <a:rPr lang="ru-RU" sz="1400" i="1" dirty="0">
                  <a:solidFill>
                    <a:schemeClr val="accent2">
                      <a:lumMod val="75000"/>
                    </a:schemeClr>
                  </a:solidFill>
                </a:rPr>
                <a:t>основана</a:t>
              </a:r>
              <a:r>
                <a:rPr lang="ru-RU" sz="1400" dirty="0"/>
                <a:t> на современных научных представлениях о закономерностях психического развития ребёнка в раннем возрасте, ведущей роли предметной деятельности и общения со взрослым.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113479" y="2440968"/>
            <a:ext cx="3016729" cy="1787347"/>
            <a:chOff x="3133452" y="2503812"/>
            <a:chExt cx="3016729" cy="1787347"/>
          </a:xfrm>
        </p:grpSpPr>
        <p:sp>
          <p:nvSpPr>
            <p:cNvPr id="6" name="Блок-схема: документ 5"/>
            <p:cNvSpPr/>
            <p:nvPr/>
          </p:nvSpPr>
          <p:spPr>
            <a:xfrm>
              <a:off x="3133452" y="2503812"/>
              <a:ext cx="2968321" cy="1787347"/>
            </a:xfrm>
            <a:prstGeom prst="flowChartDocumen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37925" y="2526503"/>
              <a:ext cx="301225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i="1" dirty="0">
                  <a:solidFill>
                    <a:schemeClr val="accent2">
                      <a:lumMod val="75000"/>
                    </a:schemeClr>
                  </a:solidFill>
                </a:rPr>
                <a:t>Программа «Первые шаги» </a:t>
              </a:r>
              <a:r>
                <a:rPr lang="ru-RU" sz="1400" i="1" dirty="0">
                  <a:solidFill>
                    <a:schemeClr val="accent2">
                      <a:lumMod val="75000"/>
                    </a:schemeClr>
                  </a:solidFill>
                </a:rPr>
                <a:t>построена</a:t>
              </a:r>
              <a:r>
                <a:rPr lang="ru-RU" sz="1400" dirty="0"/>
                <a:t> на гуманистических принципах личностно ориентированной педагогики, предполагающих признание </a:t>
              </a:r>
              <a:r>
                <a:rPr lang="ru-RU" sz="1400" dirty="0" err="1"/>
                <a:t>самоценности</a:t>
              </a:r>
              <a:r>
                <a:rPr lang="ru-RU" sz="1400" dirty="0"/>
                <a:t> каждого возрастного периода жизни </a:t>
              </a:r>
              <a:r>
                <a:rPr lang="ru-RU" sz="1400" dirty="0" smtClean="0"/>
                <a:t>человека</a:t>
              </a:r>
              <a:r>
                <a:rPr lang="ru-RU" sz="1400" dirty="0"/>
                <a:t>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83717" y="2325439"/>
            <a:ext cx="2849359" cy="1768335"/>
            <a:chOff x="6221972" y="2361103"/>
            <a:chExt cx="2849359" cy="1768335"/>
          </a:xfrm>
        </p:grpSpPr>
        <p:sp>
          <p:nvSpPr>
            <p:cNvPr id="22" name="Блок-схема: документ 21"/>
            <p:cNvSpPr/>
            <p:nvPr/>
          </p:nvSpPr>
          <p:spPr>
            <a:xfrm>
              <a:off x="6245835" y="2372148"/>
              <a:ext cx="2825496" cy="1757290"/>
            </a:xfrm>
            <a:prstGeom prst="flowChartDocumen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221972" y="2361103"/>
              <a:ext cx="2827281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i="1" dirty="0">
                  <a:solidFill>
                    <a:schemeClr val="accent2">
                      <a:lumMod val="75000"/>
                    </a:schemeClr>
                  </a:solidFill>
                </a:rPr>
                <a:t>Цель Программы «Первые шаги» </a:t>
              </a:r>
              <a:r>
                <a:rPr lang="ru-RU" sz="1400" dirty="0" smtClean="0"/>
                <a:t> </a:t>
              </a:r>
              <a:r>
                <a:rPr lang="ru-RU" sz="1400" dirty="0"/>
                <a:t>развитие целостной личности </a:t>
              </a:r>
              <a:r>
                <a:rPr lang="ru-RU" sz="1400" dirty="0" smtClean="0"/>
                <a:t>ребёнка, его </a:t>
              </a:r>
              <a:r>
                <a:rPr lang="ru-RU" sz="1400" dirty="0"/>
                <a:t>активности, самостоятельности, эмоциональной отзывчивости к окружающему миру, творческого потенциала.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9033075" y="4954633"/>
            <a:ext cx="2986401" cy="10926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факторами психического развития ребёнка в раннем возрасте являются ведущая предметная деятельность и ситуативно-деловое общение со взрослыми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088370" y="3482434"/>
            <a:ext cx="2921583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Игра</a:t>
            </a:r>
            <a:r>
              <a:rPr lang="ru-RU" sz="1400" dirty="0"/>
              <a:t>, основанная на свободном взаимодействии взрослого с детьми и самих детей друг с другом, позволяет ребёнку проявить собственную активность, наиболее полно реализовать себя.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58164" y="4346785"/>
            <a:ext cx="5101724" cy="351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5049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СИТУАТИВНОСТЬ</a:t>
            </a:r>
          </a:p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- ОТЛИЧИТЕЛЬНАЯ ОСОБЕННОСТЬ РЕБЁНКА РАННЕГО ВОЗРАСТА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749" y="4632326"/>
            <a:ext cx="1161118" cy="1548157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25" y="4648801"/>
            <a:ext cx="1160109" cy="1546812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6" r="1041" b="5328"/>
          <a:stretch/>
        </p:blipFill>
        <p:spPr>
          <a:xfrm>
            <a:off x="353430" y="4822183"/>
            <a:ext cx="1256825" cy="132161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41" y="4648801"/>
            <a:ext cx="1156652" cy="1542202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69" y="4658987"/>
            <a:ext cx="1144540" cy="1526054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25" y="4896922"/>
            <a:ext cx="1701020" cy="1275765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" name="Прямоугольник 40"/>
          <p:cNvSpPr/>
          <p:nvPr/>
        </p:nvSpPr>
        <p:spPr>
          <a:xfrm>
            <a:off x="2645579" y="1969892"/>
            <a:ext cx="8862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5834" y="87021"/>
            <a:ext cx="9917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СЕТЕВАЯ ПИЛОТНАЯ ПЛОЩАДКА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«Педагогические условия позитивной социализации детей раннего и дошкольного возраста»</a:t>
            </a:r>
            <a:r>
              <a:rPr lang="ru-RU" b="1" i="1" dirty="0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1400" b="1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400" b="1" i="1" dirty="0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целях  развития  </a:t>
            </a:r>
            <a:r>
              <a:rPr lang="ru-RU" sz="1400" b="1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инновационной  инфраструктуры  в </a:t>
            </a:r>
            <a:r>
              <a:rPr lang="ru-RU" sz="1400" b="1" i="1" dirty="0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нашем дошкольном учреждении организована работа </a:t>
            </a:r>
            <a:r>
              <a:rPr lang="ru-RU" sz="1400" b="1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пилотной </a:t>
            </a:r>
            <a:r>
              <a:rPr lang="ru-RU" sz="1400" b="1" i="1" dirty="0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площадки, апробирующей программу </a:t>
            </a:r>
            <a:r>
              <a:rPr lang="ru-RU" sz="1400" b="1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дошкольного </a:t>
            </a:r>
            <a:r>
              <a:rPr lang="ru-RU" sz="1400" b="1" i="1" dirty="0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для </a:t>
            </a:r>
            <a:r>
              <a:rPr lang="ru-RU" sz="1400" b="1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раннего </a:t>
            </a:r>
            <a:r>
              <a:rPr lang="ru-RU" sz="1400" b="1" i="1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400" b="1" i="1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дошкольного </a:t>
            </a:r>
            <a:r>
              <a:rPr lang="ru-RU" sz="1400" b="1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возраста </a:t>
            </a:r>
            <a:r>
              <a:rPr lang="ru-RU" sz="1400" b="1" i="1" dirty="0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«ПЕРВЫЕ ШАГИ»  и программно-методический </a:t>
            </a:r>
            <a:r>
              <a:rPr lang="ru-RU" sz="1400" b="1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 </a:t>
            </a:r>
            <a:r>
              <a:rPr lang="ru-RU" sz="1400" b="1" i="1" dirty="0" smtClean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«ВОРОБУШКИ».</a:t>
            </a:r>
          </a:p>
        </p:txBody>
      </p:sp>
      <p:pic>
        <p:nvPicPr>
          <p:cNvPr id="30" name="Рисунок 29" descr="2. свид Пилотная Первые шаги 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53" y="138412"/>
            <a:ext cx="1860992" cy="26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123">
            <a:off x="255011" y="-74397"/>
            <a:ext cx="12830689" cy="53176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550" y="98148"/>
            <a:ext cx="64324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405" marR="149225" indent="179705" algn="ctr">
              <a:spcBef>
                <a:spcPts val="88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«Известно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, что даже самые маленькие дети способны проявлять интерес к музыке, произведениям изобразительного искусства, поэзии, воспринимать красоту окружающего мира. Эти ранние впечатления</a:t>
            </a:r>
            <a:r>
              <a:rPr lang="ru-RU" sz="1400" b="1" i="1" spc="-50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обогащают</a:t>
            </a:r>
            <a:r>
              <a:rPr lang="ru-RU" sz="1400" b="1" i="1" spc="-45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эмоциональную</a:t>
            </a:r>
            <a:r>
              <a:rPr lang="ru-RU" sz="1400" b="1" i="1" spc="-50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сферу</a:t>
            </a:r>
            <a:r>
              <a:rPr lang="ru-RU" sz="1400" b="1" i="1" spc="-45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ребёнка</a:t>
            </a:r>
            <a:r>
              <a:rPr lang="ru-RU" sz="1400" b="1" i="1" spc="-45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особыми</a:t>
            </a:r>
            <a:r>
              <a:rPr lang="ru-RU" sz="1400" b="1" i="1" spc="-50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переживаниями, ложатся в основу его эстетического мировосприятия, способствуют формированию нравственных</a:t>
            </a:r>
            <a:r>
              <a:rPr lang="ru-RU" sz="1400" b="1" i="1" spc="-180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7030A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ориентиров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endParaRPr lang="ru-RU" sz="1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3680" y="706374"/>
            <a:ext cx="5038344" cy="13075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Художественно-эстетическое </a:t>
            </a:r>
            <a:r>
              <a:rPr lang="ru-RU" sz="5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развитие</a:t>
            </a:r>
          </a:p>
          <a:p>
            <a:pPr algn="ctr"/>
            <a:r>
              <a:rPr lang="ru-RU" sz="5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малышей</a:t>
            </a:r>
            <a:endParaRPr lang="ru-RU" sz="54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6000" y="984445"/>
            <a:ext cx="6096000" cy="18676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5405" marR="149225" indent="179705" algn="just">
              <a:lnSpc>
                <a:spcPct val="103000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В раннем возрасте эстетическое воспитание осуществляется как в повседневном общении взрослых с детьми, так и в специальных играх-занятиях. Роль взрослого в развитии эстетического отношения ребёнка к окружающей действительности заключается не только в том, чтобы привлекать внимание ребёнка к красивым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вещам, но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и в вовлечении малыша в процесс сопереживания по поводу воспринятого.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2569" y="2808182"/>
            <a:ext cx="1279587" cy="170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1">
                <a:lumMod val="75000"/>
                <a:alpha val="7000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09" y="2903391"/>
            <a:ext cx="1107851" cy="147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7539554" y="2877155"/>
            <a:ext cx="3090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Особое значение в эстетическом воспитании детей имеет знакомство их с произведениями искусства. Чем раньше состоится встреча ребёнка с миром искусства, тем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лучше.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86134" y="1767724"/>
            <a:ext cx="3509866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ашем детском саду, в группах,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соответствующая развивающая среда, подобраны материалы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разных видов художественно-эстетической деятельности.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9" y="1725377"/>
            <a:ext cx="1177949" cy="1570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09" y="3049847"/>
            <a:ext cx="1677211" cy="1257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939" y="4363878"/>
            <a:ext cx="1021990" cy="1362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706">
            <a:off x="3090121" y="4379545"/>
            <a:ext cx="971224" cy="1294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5384" r="9682" b="25159"/>
          <a:stretch/>
        </p:blipFill>
        <p:spPr>
          <a:xfrm>
            <a:off x="4700276" y="3015313"/>
            <a:ext cx="1383593" cy="1266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62" y="1725377"/>
            <a:ext cx="1192453" cy="1589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37" y="5261291"/>
            <a:ext cx="1288570" cy="96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2"/>
          <a:stretch/>
        </p:blipFill>
        <p:spPr>
          <a:xfrm>
            <a:off x="81105" y="5213478"/>
            <a:ext cx="1006324" cy="1041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sp>
        <p:nvSpPr>
          <p:cNvPr id="40" name="Прямоугольник 39"/>
          <p:cNvSpPr/>
          <p:nvPr/>
        </p:nvSpPr>
        <p:spPr>
          <a:xfrm>
            <a:off x="37927" y="3391380"/>
            <a:ext cx="291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даёт детям широкие возможности экспериментирования. Хорошим приёмом для стимуляции детского воображения является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примакивание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бумагу губки, пропитанной краской, или специальной печатки.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645">
            <a:off x="5594733" y="4416536"/>
            <a:ext cx="1010841" cy="1347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70C0">
                <a:alpha val="70000"/>
              </a:srgbClr>
            </a:outerShdw>
          </a:effectLst>
        </p:spPr>
      </p:pic>
      <p:sp>
        <p:nvSpPr>
          <p:cNvPr id="43" name="Прямоугольник 42"/>
          <p:cNvSpPr/>
          <p:nvPr/>
        </p:nvSpPr>
        <p:spPr>
          <a:xfrm>
            <a:off x="2378537" y="5755921"/>
            <a:ext cx="4759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Ребёнку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предоставляется возможность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опробовать материал так, как он хочет.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916966" y="4726708"/>
            <a:ext cx="5107095" cy="996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799490"/>
              </a:avLst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ребёнка интересна, насыщена яркими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впечатлениями, у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него возникает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рисунке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01512" y="4241493"/>
            <a:ext cx="1505658" cy="1129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1">
                <a:lumMod val="75000"/>
                <a:alpha val="70000"/>
              </a:scheme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/>
          <a:srcRect l="10328" t="12089" r="12342" b="24628"/>
          <a:stretch/>
        </p:blipFill>
        <p:spPr>
          <a:xfrm flipH="1">
            <a:off x="9242405" y="4556350"/>
            <a:ext cx="1533757" cy="941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1">
                <a:lumMod val="75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5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2" y="-56295"/>
            <a:ext cx="12192000" cy="6858000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59" y="4505828"/>
            <a:ext cx="1664352" cy="176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549" y="209032"/>
            <a:ext cx="1105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Физкультурно-оздоровительная деятельность </a:t>
            </a:r>
            <a:r>
              <a:rPr lang="ru-RU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«Будь здоров малыш!!!»</a:t>
            </a:r>
            <a:endParaRPr lang="ru-RU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03791585"/>
              </p:ext>
            </p:extLst>
          </p:nvPr>
        </p:nvGraphicFramePr>
        <p:xfrm>
          <a:off x="345283" y="576281"/>
          <a:ext cx="6973103" cy="498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031" y="641419"/>
            <a:ext cx="5795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раннего возраста испытывают особую потребность в движениях. В этом возрасте малыш ещё только овладевает основными движениями, приобретает необходимые моторные навыки, учится управлять</a:t>
            </a:r>
            <a:r>
              <a:rPr lang="ru-RU" sz="1600" b="1" i="1" spc="-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</a:t>
            </a:r>
            <a:r>
              <a:rPr lang="ru-RU" sz="1600" b="1" i="1" spc="-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телом,</a:t>
            </a:r>
            <a:r>
              <a:rPr lang="ru-RU" sz="1600" b="1" i="1" spc="-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координировать</a:t>
            </a:r>
            <a:r>
              <a:rPr lang="ru-RU" sz="1600" b="1" i="1" spc="-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</a:t>
            </a:r>
            <a:r>
              <a:rPr lang="ru-RU" sz="1600" b="1" i="1" spc="-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b="1" i="1" spc="-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действия.</a:t>
            </a:r>
            <a:r>
              <a:rPr lang="ru-RU" sz="1600" b="1" i="1" spc="-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982" y="1991222"/>
            <a:ext cx="5744372" cy="136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marR="76835" indent="-44450" algn="just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Задачами педагогов в области физического развития являются создание</a:t>
            </a:r>
            <a:r>
              <a:rPr lang="ru-RU" sz="1600" b="1" i="1" spc="-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1600" b="1" i="1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600" b="1" i="1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укрепления</a:t>
            </a:r>
            <a:r>
              <a:rPr lang="ru-RU" sz="1600" b="1" i="1" spc="-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r>
              <a:rPr lang="ru-RU" sz="1600" b="1" i="1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</a:t>
            </a:r>
            <a:r>
              <a:rPr lang="ru-RU" sz="1600" b="1" i="1" spc="-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становления</a:t>
            </a:r>
            <a:r>
              <a:rPr lang="ru-RU" sz="1600" b="1" i="1" spc="-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b="1" i="1" spc="-75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ценностей здорового образа жизни, формирования навыков безопасного поведения, развития различных видов двигательной активности.</a:t>
            </a:r>
            <a:endParaRPr lang="ru-RU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107" y="3484215"/>
            <a:ext cx="54246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двигательной активности детей </a:t>
            </a:r>
            <a:endParaRPr lang="ru-RU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специальные условия: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оснащение — спортивное оборудование и инвентарь;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пространство таким образом, чтобы дети могли свободно передвигаться по всей групповой комнате и имели доступ к спортивным снарядам и игрушкам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утреннюю гимнастику, физкультурные занятия,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7516" y="2044499"/>
            <a:ext cx="6123008" cy="7841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3739"/>
              </a:avLst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 нашем детском саду физкультурные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занятия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проводятся в игровой форме с использованием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воображаемых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ситуаций и игровых образов,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подражательных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действий(«прыгаем, как зайчики», «ходим, как мишка»,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«птички полетели», «цветочки растут» и т.п.),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что пробуждает  у детей к ним интерес.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92" y="5003170"/>
            <a:ext cx="1797278" cy="1121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75" y="2236849"/>
            <a:ext cx="1731737" cy="12988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47342"/>
          <a:stretch/>
        </p:blipFill>
        <p:spPr>
          <a:xfrm>
            <a:off x="6216521" y="2258814"/>
            <a:ext cx="1897634" cy="12469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62" y="3612190"/>
            <a:ext cx="1788589" cy="12935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9601" y="5474372"/>
            <a:ext cx="6009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у детей ценностей здорового образа жизни способствует рассматривание вместе с ними иллюстраций и тематических картинок, чтение стихов, </a:t>
            </a:r>
            <a:r>
              <a:rPr lang="ru-RU" sz="1400" dirty="0" smtClean="0">
                <a:solidFill>
                  <a:srgbClr val="C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сказок</a:t>
            </a:r>
            <a:endParaRPr lang="ru-RU" sz="1400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r="17547" b="18579"/>
          <a:stretch/>
        </p:blipFill>
        <p:spPr>
          <a:xfrm>
            <a:off x="6216521" y="5026408"/>
            <a:ext cx="1926658" cy="11176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91" y="3535652"/>
            <a:ext cx="1838295" cy="13787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5" cstate="print"/>
          <a:srcRect l="16160" t="22407" b="8657"/>
          <a:stretch/>
        </p:blipFill>
        <p:spPr>
          <a:xfrm>
            <a:off x="10123280" y="2284569"/>
            <a:ext cx="1764510" cy="1088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36425" y="3484215"/>
            <a:ext cx="172746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628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41</cp:revision>
  <dcterms:created xsi:type="dcterms:W3CDTF">2021-04-20T17:43:24Z</dcterms:created>
  <dcterms:modified xsi:type="dcterms:W3CDTF">2022-04-06T01:40:59Z</dcterms:modified>
</cp:coreProperties>
</file>